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4" r:id="rId3"/>
    <p:sldId id="262" r:id="rId4"/>
    <p:sldId id="258" r:id="rId5"/>
    <p:sldId id="265" r:id="rId6"/>
    <p:sldId id="266" r:id="rId7"/>
    <p:sldId id="267" r:id="rId8"/>
    <p:sldId id="268" r:id="rId9"/>
    <p:sldId id="269" r:id="rId10"/>
    <p:sldId id="270" r:id="rId11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>
        <p:scale>
          <a:sx n="66" d="100"/>
          <a:sy n="66" d="100"/>
        </p:scale>
        <p:origin x="-2934" y="-13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6536" y="2564904"/>
            <a:ext cx="7661888" cy="14700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525963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79512" y="51940"/>
            <a:ext cx="87849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8A96-E1BB-4C8F-80B2-32A47A48A9D5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14" name="Рисунок 13">
            <a:hlinkClick r:id="rId15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50" r:id="rId13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000240"/>
            <a:ext cx="7661888" cy="1470025"/>
          </a:xfrm>
        </p:spPr>
        <p:txBody>
          <a:bodyPr>
            <a:normAutofit fontScale="90000"/>
          </a:bodyPr>
          <a:lstStyle/>
          <a:p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8000" b="1" dirty="0" smtClean="0">
                <a:solidFill>
                  <a:srgbClr val="002060"/>
                </a:solidFill>
              </a:rPr>
              <a:t/>
            </a:r>
            <a:br>
              <a:rPr lang="ru-RU" sz="8000" b="1" dirty="0" smtClean="0">
                <a:solidFill>
                  <a:srgbClr val="002060"/>
                </a:solidFill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/>
            </a:r>
            <a:br>
              <a:rPr lang="ru-RU" sz="8000" b="1" dirty="0" smtClean="0">
                <a:solidFill>
                  <a:srgbClr val="002060"/>
                </a:solidFill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/>
            </a:r>
            <a:br>
              <a:rPr lang="ru-RU" sz="8000" b="1" dirty="0" smtClean="0">
                <a:solidFill>
                  <a:srgbClr val="002060"/>
                </a:solidFill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>                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endParaRPr lang="tt-RU" sz="5300" b="1" dirty="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286380" y="4857760"/>
            <a:ext cx="3318068" cy="177737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Наш адрес: РТ, Сабинский муниципальный район, </a:t>
            </a:r>
            <a:r>
              <a:rPr lang="ru-RU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с.Сатышево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, </a:t>
            </a:r>
            <a:r>
              <a:rPr lang="ru-RU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ул.Кутузова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, д.1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Т.8 843 62 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48503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642910" y="1285861"/>
            <a:ext cx="7858180" cy="3447282"/>
          </a:xfrm>
          <a:prstGeom prst="rect">
            <a:avLst/>
          </a:prstGeom>
        </p:spPr>
        <p:txBody>
          <a:bodyPr vert="horz" anchor="b">
            <a:normAutofit fontScale="25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8000" b="1" dirty="0" smtClean="0">
                <a:solidFill>
                  <a:srgbClr val="002060"/>
                </a:solidFill>
              </a:rPr>
              <a:t/>
            </a:r>
            <a:br>
              <a:rPr lang="ru-RU" sz="8000" b="1" dirty="0" smtClean="0">
                <a:solidFill>
                  <a:srgbClr val="002060"/>
                </a:solidFill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/>
            </a:r>
            <a:br>
              <a:rPr lang="ru-RU" sz="8000" b="1" dirty="0" smtClean="0">
                <a:solidFill>
                  <a:srgbClr val="002060"/>
                </a:solidFill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/>
            </a:r>
            <a:br>
              <a:rPr lang="ru-RU" sz="8000" b="1" dirty="0" smtClean="0">
                <a:solidFill>
                  <a:srgbClr val="002060"/>
                </a:solidFill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>                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r>
              <a:rPr lang="ru-RU" sz="1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основной образовательной программы дошкольного образования МБДОУ </a:t>
            </a:r>
            <a:r>
              <a:rPr lang="ru-RU" sz="1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Сатышевский</a:t>
            </a:r>
            <a:r>
              <a:rPr lang="ru-RU" sz="1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</a:t>
            </a:r>
            <a:r>
              <a:rPr lang="ru-RU" sz="1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Кояшкай</a:t>
            </a:r>
            <a:r>
              <a:rPr lang="ru-RU" sz="1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Сабинского муниципального района Республики Татарстан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tt-RU" sz="5300" b="1" dirty="0" smtClean="0">
                <a:solidFill>
                  <a:srgbClr val="006600"/>
                </a:solidFill>
                <a:latin typeface="Times New Roman" pitchFamily="18" charset="0"/>
              </a:rPr>
            </a:br>
            <a:endParaRPr lang="tt-RU" sz="5300" b="1" dirty="0">
              <a:solidFill>
                <a:srgbClr val="0066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2571744"/>
            <a:ext cx="6856182" cy="1071562"/>
          </a:xfrm>
        </p:spPr>
        <p:txBody>
          <a:bodyPr/>
          <a:lstStyle/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1357290" y="1071546"/>
            <a:ext cx="6072230" cy="4643470"/>
          </a:xfrm>
          <a:prstGeom prst="horizontalScroll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МБДОУ «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Сатышевский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Кояшкай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>
              <a:buNone/>
              <a:defRPr/>
            </a:pPr>
            <a:r>
              <a:rPr lang="ru-RU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воспитывается </a:t>
            </a:r>
            <a:r>
              <a:rPr lang="ru-RU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31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</a:p>
          <a:p>
            <a:r>
              <a:rPr lang="ru-RU" sz="3200" b="1" dirty="0" smtClean="0">
                <a:solidFill>
                  <a:srgbClr val="FFFF00"/>
                </a:solidFill>
              </a:rPr>
              <a:t>       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42910" y="428605"/>
            <a:ext cx="7972452" cy="6429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основной образовательной программы дошкольного образования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428868"/>
            <a:ext cx="1988108" cy="4001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Целевой раздел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286116" y="3071810"/>
            <a:ext cx="2571768" cy="2500330"/>
          </a:xfrm>
          <a:prstGeom prst="ellipse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57158" y="1500174"/>
            <a:ext cx="2438416" cy="2428892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857884" y="1428736"/>
            <a:ext cx="2643206" cy="2643206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785786" y="2061222"/>
            <a:ext cx="17145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Целевой раздел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43306" y="3571876"/>
            <a:ext cx="2000264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Содержательный</a:t>
            </a:r>
          </a:p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раздел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57950" y="2143116"/>
            <a:ext cx="1500198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Организационный</a:t>
            </a:r>
          </a:p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раздел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65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0034" y="357166"/>
            <a:ext cx="8464454" cy="5880146"/>
          </a:xfrm>
        </p:spPr>
        <p:txBody>
          <a:bodyPr>
            <a:normAutofit/>
          </a:bodyPr>
          <a:lstStyle/>
          <a:p>
            <a:pPr marL="352425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Программа включает обязательную часть не менее 60% и часть, формируемую участниками образовательных отношений не более 40%. Обе части являются взаимодополняющими и необходимыми с точки зрения реализации требований Федерального государственного образовательного стандарта дошкольного образования (далее – ФГОС ДО).</a:t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Программа разработана с учетом примерной основной образовательной программы дошкольного образования Парамоновой «Истоки»</a:t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Часть Программы, формируемая участниками образовательных отношений, разработана с учетом следующих парциальных программ:</a:t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1.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Р.К.Шаехова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«Региональная программа дошкольного образования» - Казань, 2012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2.Иванова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Л.Ф. Программа обучения английскому языку в дошкольном образовательном учреждении РТ «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First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Steps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English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 : Казань, 2011г.</a:t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3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Содержание программы включает следующие аспекты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214554"/>
            <a:ext cx="6429420" cy="3796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Нормативно- правовая база ООП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2500306"/>
            <a:ext cx="6429420" cy="2834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ФЗ 273 от 29.12.2012г. «Об образовании в Российской Федерации»</a:t>
            </a:r>
          </a:p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России № 1155 от 17.10.2013 «Об утверждении федерального государственного образовательного стандарта дошкольного образования»</a:t>
            </a:r>
          </a:p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Устав МБДОУ</a:t>
            </a:r>
          </a:p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основным общеобразовательным программам дошкольного образования </a:t>
            </a:r>
          </a:p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2.4.1.3049-13</a:t>
            </a:r>
          </a:p>
          <a:p>
            <a:pPr marL="342900" indent="-342900" algn="just">
              <a:lnSpc>
                <a:spcPct val="90000"/>
              </a:lnSpc>
              <a:buFont typeface="Tw Cen M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Локальные акты МБДОУ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3535232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области ООП</a:t>
            </a: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286248" y="214290"/>
            <a:ext cx="35352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714876" y="214290"/>
            <a:ext cx="353523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Целевые ориентиры ООП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428736"/>
            <a:ext cx="392909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3" algn="just">
              <a:buFont typeface="Wingdings" pitchFamily="2" charset="2"/>
              <a:buChar char="v"/>
              <a:defRPr/>
            </a:pP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</a:t>
            </a:r>
          </a:p>
          <a:p>
            <a:pPr marL="36513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Развитие:</a:t>
            </a:r>
          </a:p>
          <a:p>
            <a:pPr marL="379413" indent="-342900" algn="just"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-физических,</a:t>
            </a:r>
          </a:p>
          <a:p>
            <a:pPr marL="379413" indent="-342900" algn="just"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-интеллектуальных, </a:t>
            </a:r>
          </a:p>
          <a:p>
            <a:pPr marL="379413" indent="-342900" algn="just"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-нравственных, </a:t>
            </a:r>
          </a:p>
          <a:p>
            <a:pPr marL="379413" indent="-342900" algn="just"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-эстетических и </a:t>
            </a:r>
          </a:p>
          <a:p>
            <a:pPr marL="379413" indent="-342900" algn="just"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-личностных качеств, </a:t>
            </a:r>
          </a:p>
          <a:p>
            <a:pPr marL="379413" indent="-342900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предпосылок учебной деятельности, </a:t>
            </a:r>
          </a:p>
          <a:p>
            <a:pPr marL="379413" indent="-342900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и укрепление здоровья детей дошкольного возраста.</a:t>
            </a:r>
            <a:endParaRPr lang="ru-RU" alt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1571612"/>
            <a:ext cx="31432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3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Познавательное развитие;</a:t>
            </a:r>
          </a:p>
          <a:p>
            <a:pPr marL="36513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;</a:t>
            </a:r>
          </a:p>
          <a:p>
            <a:pPr marL="36513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эстетическое развитие;</a:t>
            </a:r>
          </a:p>
          <a:p>
            <a:pPr marL="36513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развитие:</a:t>
            </a:r>
          </a:p>
          <a:p>
            <a:pPr marL="36513" algn="just">
              <a:buFont typeface="Wingdings" pitchFamily="2" charset="2"/>
              <a:buChar char="v"/>
              <a:defRPr/>
            </a:pP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развитие;</a:t>
            </a:r>
            <a:endParaRPr lang="ru-RU" alt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6712"/>
            <a:ext cx="8784976" cy="4464496"/>
          </a:xfrm>
        </p:spPr>
        <p:txBody>
          <a:bodyPr>
            <a:normAutofit fontScale="90000"/>
          </a:bodyPr>
          <a:lstStyle/>
          <a:p>
            <a:pPr marL="809625" lvl="0">
              <a:lnSpc>
                <a:spcPct val="115000"/>
              </a:lnSpc>
              <a:spcBef>
                <a:spcPts val="0"/>
              </a:spcBef>
            </a:pPr>
            <a:r>
              <a:rPr lang="ru-RU" alt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dirty="0" smtClean="0">
                <a:solidFill>
                  <a:srgbClr val="0F6F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Программа </a:t>
            </a:r>
            <a:r>
              <a:rPr lang="ru-RU" altLang="ru-RU" sz="1800" dirty="0">
                <a:solidFill>
                  <a:srgbClr val="0F6F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определяет не только </a:t>
            </a:r>
            <a:r>
              <a:rPr lang="ru-RU" altLang="ru-RU" sz="1800" b="1" dirty="0">
                <a:solidFill>
                  <a:srgbClr val="0F6F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содержание, но и организацию </a:t>
            </a:r>
            <a:r>
              <a:rPr lang="ru-RU" altLang="ru-RU" sz="1800" dirty="0">
                <a:solidFill>
                  <a:srgbClr val="0F6F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образовательной деятельности на уровне дошкольного образования в различных видах деятельности, основными из которых являются </a:t>
            </a:r>
            <a:r>
              <a:rPr lang="ru-RU" altLang="ru-RU" sz="1800" b="1" dirty="0">
                <a:solidFill>
                  <a:srgbClr val="0F6F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общение, игра, познавательно-исследовательская деятельность</a:t>
            </a:r>
            <a:r>
              <a:rPr lang="ru-RU" altLang="ru-RU" sz="1800" dirty="0">
                <a:solidFill>
                  <a:srgbClr val="0F6F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br>
              <a:rPr lang="ru-RU" altLang="ru-RU" sz="1800" dirty="0">
                <a:solidFill>
                  <a:srgbClr val="0F6F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altLang="ru-RU" dirty="0">
                <a:solidFill>
                  <a:srgbClr val="04617B"/>
                </a:solidFill>
              </a:rPr>
              <a:t/>
            </a:r>
            <a:br>
              <a:rPr lang="ru-RU" altLang="ru-RU" dirty="0">
                <a:solidFill>
                  <a:srgbClr val="04617B"/>
                </a:solidFill>
              </a:rPr>
            </a:br>
            <a:r>
              <a:rPr lang="ru-RU" alt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Взаимодействие с семьями воспитанников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2357430"/>
            <a:ext cx="5857916" cy="388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Родительские собрания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Беседы, дискуссии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Смотры, конкурсы, выставки, выпуск газеты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Участие в ОД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Консультации, семинары 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Круглые столы,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Встречи с интересными людьми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Праздники и развлечения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ru-RU" altLang="ru-RU" sz="28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Распространение лучшего семейного опыта</a:t>
            </a:r>
            <a:endParaRPr lang="ru-RU" altLang="ru-RU" sz="28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385dd5810475b9f66dbffa67d824154671d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4578</TotalTime>
  <Words>266</Words>
  <Application>Microsoft Office PowerPoint</Application>
  <PresentationFormat>Экран (4:3)</PresentationFormat>
  <Paragraphs>54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                         </vt:lpstr>
      <vt:lpstr>Презентация PowerPoint</vt:lpstr>
      <vt:lpstr>Презентация PowerPoint</vt:lpstr>
      <vt:lpstr>Программа включает обязательную часть не менее 60% и часть, формируемую участниками образовательных отношений не более 40%. Обе части являются взаимодополняющими и необходимыми с точки зрения реализации требований Федерального государственного образовательного стандарта дошкольного образования (далее – ФГОС ДО). Программа разработана с учетом примерной основной образовательной программы дошкольного образования Парамоновой «Истоки» Часть Программы, формируемая участниками образовательных отношений, разработана с учетом следующих парциальных программ: 1.Р.К.Шаехова. «Региональная программа дошкольного образования» - Казань, 2012. 2.Иванова Л.Ф. Программа обучения английскому языку в дошкольном образовательном учреждении РТ «First Steps in English» : Казань, 2011г.  </vt:lpstr>
      <vt:lpstr>Содержание программы включает следующие аспекты</vt:lpstr>
      <vt:lpstr>Нормативно- правовая база ООП</vt:lpstr>
      <vt:lpstr>Основные области ООП</vt:lpstr>
      <vt:lpstr>   Программа определяет не только содержание, но и организацию образовательной деятельности на уровне дошкольного образования в различных видах деятельности, основными из которых являются общение, игра, познавательно-исследовательская деятельность.   </vt:lpstr>
      <vt:lpstr>Взаимодействие с семьями воспитанников</vt:lpstr>
      <vt:lpstr>Спасибо за внимание!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Цветы-акварель</dc:title>
  <dc:creator>obstinate</dc:creator>
  <dc:description>Шаблон презентации с сайта https://presentation-creation.ru/</dc:description>
  <cp:lastModifiedBy>Гульназ</cp:lastModifiedBy>
  <cp:revision>302</cp:revision>
  <dcterms:created xsi:type="dcterms:W3CDTF">2018-02-25T09:09:03Z</dcterms:created>
  <dcterms:modified xsi:type="dcterms:W3CDTF">2022-09-12T10:37:41Z</dcterms:modified>
</cp:coreProperties>
</file>